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0" r:id="rId3"/>
    <p:sldId id="283" r:id="rId4"/>
    <p:sldId id="266" r:id="rId5"/>
    <p:sldId id="290" r:id="rId6"/>
    <p:sldId id="292" r:id="rId7"/>
    <p:sldId id="291" r:id="rId8"/>
    <p:sldId id="284" r:id="rId9"/>
    <p:sldId id="286" r:id="rId10"/>
    <p:sldId id="287" r:id="rId11"/>
    <p:sldId id="288" r:id="rId12"/>
    <p:sldId id="289" r:id="rId13"/>
    <p:sldId id="293" r:id="rId14"/>
    <p:sldId id="294" r:id="rId15"/>
    <p:sldId id="295" r:id="rId16"/>
    <p:sldId id="296" r:id="rId17"/>
    <p:sldId id="297" r:id="rId18"/>
    <p:sldId id="298" r:id="rId19"/>
    <p:sldId id="299" r:id="rId20"/>
    <p:sldId id="2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6" d="100"/>
          <a:sy n="76" d="100"/>
        </p:scale>
        <p:origin x="12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11/11/2019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DF9CBC-A80C-4146-BAA7-E2EEC5D4928E}"/>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769A1-21B1-4C70-8C99-D206078875C6}"/>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8C56E-E146-4B56-9BBB-D543B01C00C6}"/>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733D6-CCB5-4BFA-BFA3-CE8CA3B023EA}"/>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5FEDC0-51AA-46E7-9AF7-419B2223CE25}"/>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3C83CE-44DD-4FE6-A6C3-B040822FE429}"/>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6" name="Footer Placeholder 5">
            <a:extLst>
              <a:ext uri="{FF2B5EF4-FFF2-40B4-BE49-F238E27FC236}">
                <a16:creationId xmlns:a16="http://schemas.microsoft.com/office/drawing/2014/main"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DF8810-DC9B-4DC7-AB52-0544D1F851D0}"/>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8" name="Footer Placeholder 7">
            <a:extLst>
              <a:ext uri="{FF2B5EF4-FFF2-40B4-BE49-F238E27FC236}">
                <a16:creationId xmlns:a16="http://schemas.microsoft.com/office/drawing/2014/main"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8C27F0-FCDB-48EC-97E4-9871F59B3DF1}"/>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4" name="Footer Placeholder 3">
            <a:extLst>
              <a:ext uri="{FF2B5EF4-FFF2-40B4-BE49-F238E27FC236}">
                <a16:creationId xmlns:a16="http://schemas.microsoft.com/office/drawing/2014/main"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4D1C2-817D-45A5-95C8-680BBB6838C4}"/>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3" name="Footer Placeholder 2">
            <a:extLst>
              <a:ext uri="{FF2B5EF4-FFF2-40B4-BE49-F238E27FC236}">
                <a16:creationId xmlns:a16="http://schemas.microsoft.com/office/drawing/2014/main"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96ECF-A042-4725-AC50-A90C48637C54}"/>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6" name="Footer Placeholder 5">
            <a:extLst>
              <a:ext uri="{FF2B5EF4-FFF2-40B4-BE49-F238E27FC236}">
                <a16:creationId xmlns:a16="http://schemas.microsoft.com/office/drawing/2014/main"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421583-4CEE-4631-AE35-20D7E9B77DB9}"/>
              </a:ext>
            </a:extLst>
          </p:cNvPr>
          <p:cNvSpPr>
            <a:spLocks noGrp="1"/>
          </p:cNvSpPr>
          <p:nvPr>
            <p:ph type="dt" sz="half" idx="10"/>
          </p:nvPr>
        </p:nvSpPr>
        <p:spPr/>
        <p:txBody>
          <a:bodyPr/>
          <a:lstStyle/>
          <a:p>
            <a:fld id="{AFB93611-14FF-4AB9-AEA9-3DD5C9D5E6C1}" type="datetimeFigureOut">
              <a:rPr lang="en-US" smtClean="0"/>
              <a:t>11/11/2019</a:t>
            </a:fld>
            <a:endParaRPr lang="en-US"/>
          </a:p>
        </p:txBody>
      </p:sp>
      <p:sp>
        <p:nvSpPr>
          <p:cNvPr id="6" name="Footer Placeholder 5">
            <a:extLst>
              <a:ext uri="{FF2B5EF4-FFF2-40B4-BE49-F238E27FC236}">
                <a16:creationId xmlns:a16="http://schemas.microsoft.com/office/drawing/2014/main"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11/11/2019</a:t>
            </a:fld>
            <a:endParaRPr lang="en-US"/>
          </a:p>
        </p:txBody>
      </p:sp>
      <p:sp>
        <p:nvSpPr>
          <p:cNvPr id="5" name="Footer Placeholder 4">
            <a:extLst>
              <a:ext uri="{FF2B5EF4-FFF2-40B4-BE49-F238E27FC236}">
                <a16:creationId xmlns:a16="http://schemas.microsoft.com/office/drawing/2014/main"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just"/>
            <a:r>
              <a:rPr lang="en-US" sz="3200" b="1" dirty="0">
                <a:solidFill>
                  <a:schemeClr val="accent4">
                    <a:lumMod val="75000"/>
                  </a:schemeClr>
                </a:solidFill>
              </a:rPr>
              <a:t>NATIONAL UNIVERSITY OF PUBLIC SERVICE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437736" y="2710643"/>
            <a:ext cx="9144000" cy="3552134"/>
          </a:xfrm>
        </p:spPr>
        <p:txBody>
          <a:bodyPr>
            <a:normAutofit/>
          </a:bodyPr>
          <a:lstStyle/>
          <a:p>
            <a:r>
              <a:rPr lang="en-US" b="1" dirty="0">
                <a:solidFill>
                  <a:schemeClr val="accent4">
                    <a:lumMod val="75000"/>
                  </a:schemeClr>
                </a:solidFill>
              </a:rPr>
              <a:t>FACULTY OF INTERNATIONAL AND EUROPEAN STUDIES</a:t>
            </a:r>
          </a:p>
          <a:p>
            <a:endParaRPr lang="en-US" b="1" i="1" u="sng" dirty="0">
              <a:solidFill>
                <a:schemeClr val="accent4">
                  <a:lumMod val="75000"/>
                </a:schemeClr>
              </a:solidFill>
            </a:endParaRPr>
          </a:p>
          <a:p>
            <a:r>
              <a:rPr lang="en-US" b="1" i="1" u="sng" dirty="0">
                <a:solidFill>
                  <a:schemeClr val="accent4">
                    <a:lumMod val="75000"/>
                  </a:schemeClr>
                </a:solidFill>
              </a:rPr>
              <a:t>Legal System of the EU</a:t>
            </a:r>
          </a:p>
          <a:p>
            <a:r>
              <a:rPr lang="en-US" b="1" i="1" u="sng" dirty="0" smtClean="0">
                <a:solidFill>
                  <a:schemeClr val="accent4">
                    <a:lumMod val="75000"/>
                  </a:schemeClr>
                </a:solidFill>
              </a:rPr>
              <a:t>INITB13</a:t>
            </a:r>
            <a:r>
              <a:rPr lang="hu-HU" b="1" i="1" u="sng" dirty="0" smtClean="0">
                <a:solidFill>
                  <a:schemeClr val="accent4">
                    <a:lumMod val="75000"/>
                  </a:schemeClr>
                </a:solidFill>
              </a:rPr>
              <a:t>3</a:t>
            </a:r>
            <a:endParaRPr lang="en-US" b="1" i="1" u="sng" dirty="0">
              <a:solidFill>
                <a:schemeClr val="accent4">
                  <a:lumMod val="75000"/>
                </a:schemeClr>
              </a:solidFill>
            </a:endParaRPr>
          </a:p>
          <a:p>
            <a:r>
              <a:rPr lang="en-US" b="1" i="1" u="sng" dirty="0">
                <a:solidFill>
                  <a:schemeClr val="accent4">
                    <a:lumMod val="75000"/>
                  </a:schemeClr>
                </a:solidFill>
              </a:rPr>
              <a:t>Dr. Miklós Szirbik, LL.M.</a:t>
            </a:r>
          </a:p>
          <a:p>
            <a:r>
              <a:rPr lang="en-US" b="1" i="1" u="sng" dirty="0">
                <a:solidFill>
                  <a:schemeClr val="accent4">
                    <a:lumMod val="75000"/>
                  </a:schemeClr>
                </a:solidFill>
              </a:rPr>
              <a:t>07.10.2019</a:t>
            </a:r>
          </a:p>
          <a:p>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r>
              <a:rPr lang="en-US" b="1" u="sng" dirty="0">
                <a:solidFill>
                  <a:schemeClr val="accent4">
                    <a:lumMod val="75000"/>
                  </a:schemeClr>
                </a:solidFill>
              </a:rPr>
              <a:t>The direct effect of European law</a:t>
            </a:r>
          </a:p>
          <a:p>
            <a:pPr algn="just"/>
            <a:endParaRPr lang="en-US" dirty="0">
              <a:solidFill>
                <a:schemeClr val="accent4">
                  <a:lumMod val="75000"/>
                </a:schemeClr>
              </a:solidFill>
            </a:endParaRPr>
          </a:p>
          <a:p>
            <a:pPr algn="just"/>
            <a:r>
              <a:rPr lang="en-US" dirty="0">
                <a:solidFill>
                  <a:schemeClr val="accent4">
                    <a:lumMod val="75000"/>
                  </a:schemeClr>
                </a:solidFill>
              </a:rPr>
              <a:t>The principle of direct effect enables individuals to immediately invoke a European provision before a national or European court. This principle only relates to certain European acts. Furthermore, it is subject to several conditions.</a:t>
            </a:r>
          </a:p>
          <a:p>
            <a:pPr algn="just"/>
            <a:r>
              <a:rPr lang="en-US" dirty="0">
                <a:solidFill>
                  <a:schemeClr val="accent4">
                    <a:lumMod val="75000"/>
                  </a:schemeClr>
                </a:solidFill>
              </a:rPr>
              <a:t>The direct effect of European law is, </a:t>
            </a:r>
            <a:r>
              <a:rPr lang="en-US" b="1" dirty="0">
                <a:solidFill>
                  <a:schemeClr val="accent4">
                    <a:lumMod val="75000"/>
                  </a:schemeClr>
                </a:solidFill>
              </a:rPr>
              <a:t>along with the afore mentioned principle of precedence, a fundamental principle of European law.</a:t>
            </a:r>
            <a:r>
              <a:rPr lang="en-US" dirty="0">
                <a:solidFill>
                  <a:schemeClr val="accent4">
                    <a:lumMod val="75000"/>
                  </a:schemeClr>
                </a:solidFill>
              </a:rPr>
              <a:t> It was enshrined by the Court of Justice of the European Union (</a:t>
            </a:r>
            <a:r>
              <a:rPr lang="en-US" dirty="0" err="1">
                <a:solidFill>
                  <a:schemeClr val="accent4">
                    <a:lumMod val="75000"/>
                  </a:schemeClr>
                </a:solidFill>
              </a:rPr>
              <a:t>CJEU</a:t>
            </a:r>
            <a:r>
              <a:rPr lang="en-US" dirty="0">
                <a:solidFill>
                  <a:schemeClr val="accent4">
                    <a:lumMod val="75000"/>
                  </a:schemeClr>
                </a:solidFill>
              </a:rPr>
              <a:t>). It enables individuals to immediately invoke European law before courts, independent of whether national law test exist.</a:t>
            </a: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648163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lnSpcReduction="10000"/>
          </a:bodyPr>
          <a:lstStyle/>
          <a:p>
            <a:r>
              <a:rPr lang="en-US" b="1" dirty="0">
                <a:solidFill>
                  <a:schemeClr val="accent4">
                    <a:lumMod val="75000"/>
                  </a:schemeClr>
                </a:solidFill>
              </a:rPr>
              <a:t>Definition of direct effect principle </a:t>
            </a:r>
          </a:p>
          <a:p>
            <a:pPr algn="just"/>
            <a:r>
              <a:rPr lang="en-US" dirty="0">
                <a:solidFill>
                  <a:schemeClr val="accent4">
                    <a:lumMod val="75000"/>
                  </a:schemeClr>
                </a:solidFill>
              </a:rPr>
              <a:t>The direct effect principle therefore – as a fundamental principle –  ensures the application and effectiveness of European law in EU countries. However, the </a:t>
            </a:r>
            <a:r>
              <a:rPr lang="en-US" dirty="0" err="1">
                <a:solidFill>
                  <a:schemeClr val="accent4">
                    <a:lumMod val="75000"/>
                  </a:schemeClr>
                </a:solidFill>
              </a:rPr>
              <a:t>CJEU</a:t>
            </a:r>
            <a:r>
              <a:rPr lang="en-US" dirty="0">
                <a:solidFill>
                  <a:schemeClr val="accent4">
                    <a:lumMod val="75000"/>
                  </a:schemeClr>
                </a:solidFill>
              </a:rPr>
              <a:t> defined several conditions in order for a European legal act to be immediately applicable. In addition, the direct effect may only relate to relations between an individual and an EU country or be extended to relations between individuals.</a:t>
            </a:r>
          </a:p>
          <a:p>
            <a:pPr algn="just"/>
            <a:r>
              <a:rPr lang="en-US" dirty="0">
                <a:solidFill>
                  <a:schemeClr val="accent4">
                    <a:lumMod val="75000"/>
                  </a:schemeClr>
                </a:solidFill>
              </a:rPr>
              <a:t>The direct effect of European law has been enshrined by the Court of Justice in the judgement of </a:t>
            </a:r>
            <a:r>
              <a:rPr lang="en-US" b="1" dirty="0">
                <a:solidFill>
                  <a:schemeClr val="accent4">
                    <a:lumMod val="75000"/>
                  </a:schemeClr>
                </a:solidFill>
              </a:rPr>
              <a:t>Van </a:t>
            </a:r>
            <a:r>
              <a:rPr lang="en-US" b="1" dirty="0" err="1">
                <a:solidFill>
                  <a:schemeClr val="accent4">
                    <a:lumMod val="75000"/>
                  </a:schemeClr>
                </a:solidFill>
              </a:rPr>
              <a:t>Gend</a:t>
            </a:r>
            <a:r>
              <a:rPr lang="en-US" b="1" dirty="0">
                <a:solidFill>
                  <a:schemeClr val="accent4">
                    <a:lumMod val="75000"/>
                  </a:schemeClr>
                </a:solidFill>
              </a:rPr>
              <a:t> </a:t>
            </a:r>
            <a:r>
              <a:rPr lang="en-US" b="1" dirty="0" err="1">
                <a:solidFill>
                  <a:schemeClr val="accent4">
                    <a:lumMod val="75000"/>
                  </a:schemeClr>
                </a:solidFill>
              </a:rPr>
              <a:t>en</a:t>
            </a:r>
            <a:r>
              <a:rPr lang="en-US" b="1" dirty="0">
                <a:solidFill>
                  <a:schemeClr val="accent4">
                    <a:lumMod val="75000"/>
                  </a:schemeClr>
                </a:solidFill>
              </a:rPr>
              <a:t> Loos </a:t>
            </a:r>
            <a:r>
              <a:rPr lang="en-US" dirty="0">
                <a:solidFill>
                  <a:schemeClr val="accent4">
                    <a:lumMod val="75000"/>
                  </a:schemeClr>
                </a:solidFill>
              </a:rPr>
              <a:t>of 5 February 1963. In this judgement, the Court states that European law not only engenders obligations for EU countries, but also rights for individuals. Individuals may therefore take advantage of these rights and directly invoke European acts before national and European courts. However, it is not necessary for the EU country to adopt the European act concerned into its internal legal system.</a:t>
            </a:r>
          </a:p>
          <a:p>
            <a:pPr algn="just"/>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2666677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r>
              <a:rPr lang="en-US" b="1" dirty="0">
                <a:solidFill>
                  <a:schemeClr val="accent4">
                    <a:lumMod val="75000"/>
                  </a:schemeClr>
                </a:solidFill>
              </a:rPr>
              <a:t>Horizontal and vertical direct effect </a:t>
            </a:r>
          </a:p>
          <a:p>
            <a:pPr algn="just"/>
            <a:r>
              <a:rPr lang="en-US" dirty="0">
                <a:solidFill>
                  <a:schemeClr val="accent4">
                    <a:lumMod val="75000"/>
                  </a:schemeClr>
                </a:solidFill>
              </a:rPr>
              <a:t>There are </a:t>
            </a:r>
            <a:r>
              <a:rPr lang="en-US" b="1" dirty="0">
                <a:solidFill>
                  <a:schemeClr val="accent4">
                    <a:lumMod val="75000"/>
                  </a:schemeClr>
                </a:solidFill>
              </a:rPr>
              <a:t>two aspects to direct effect</a:t>
            </a:r>
            <a:r>
              <a:rPr lang="en-US" dirty="0">
                <a:solidFill>
                  <a:schemeClr val="accent4">
                    <a:lumMod val="75000"/>
                  </a:schemeClr>
                </a:solidFill>
              </a:rPr>
              <a:t>: a vertical aspect and a horizontal aspect.</a:t>
            </a:r>
          </a:p>
          <a:p>
            <a:pPr algn="just"/>
            <a:r>
              <a:rPr lang="en-US" dirty="0">
                <a:solidFill>
                  <a:schemeClr val="accent4">
                    <a:lumMod val="75000"/>
                  </a:schemeClr>
                </a:solidFill>
              </a:rPr>
              <a:t>Vertical direct effect is of consequence in relations between individuals and the country. This means that individuals can invoke a European provision in relation to the country.</a:t>
            </a:r>
          </a:p>
          <a:p>
            <a:pPr algn="just"/>
            <a:r>
              <a:rPr lang="en-US" dirty="0">
                <a:solidFill>
                  <a:schemeClr val="accent4">
                    <a:lumMod val="75000"/>
                  </a:schemeClr>
                </a:solidFill>
              </a:rPr>
              <a:t>Horizontal direct effect is consequential in relations between individuals. This means that an individual can invoke a European provision in relation to another individual.</a:t>
            </a:r>
          </a:p>
          <a:p>
            <a:pPr algn="just"/>
            <a:r>
              <a:rPr lang="en-US" dirty="0">
                <a:solidFill>
                  <a:schemeClr val="accent4">
                    <a:lumMod val="75000"/>
                  </a:schemeClr>
                </a:solidFill>
              </a:rPr>
              <a:t>According to the type of act concerned, the Court of Justice has accepted either a full direct effect (i.e. a horizontal direct effect and a vertical direct effect) or a partial direct effect (confined to the vertical direct effect).</a:t>
            </a:r>
          </a:p>
          <a:p>
            <a:pPr algn="just"/>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4252910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r>
              <a:rPr lang="en-US" b="1" u="sng" dirty="0">
                <a:solidFill>
                  <a:schemeClr val="accent4">
                    <a:lumMod val="75000"/>
                  </a:schemeClr>
                </a:solidFill>
              </a:rPr>
              <a:t>Direct effect and primary legislation </a:t>
            </a:r>
          </a:p>
          <a:p>
            <a:pPr algn="just"/>
            <a:r>
              <a:rPr lang="en-US" dirty="0">
                <a:solidFill>
                  <a:schemeClr val="accent4">
                    <a:lumMod val="75000"/>
                  </a:schemeClr>
                </a:solidFill>
              </a:rPr>
              <a:t>As far as primary legislation is concerned, i.e. the texts at the top of the European legal order, the Court of Justice established the principle of the direct effect in the Van </a:t>
            </a:r>
            <a:r>
              <a:rPr lang="en-US" dirty="0" err="1">
                <a:solidFill>
                  <a:schemeClr val="accent4">
                    <a:lumMod val="75000"/>
                  </a:schemeClr>
                </a:solidFill>
              </a:rPr>
              <a:t>Gend</a:t>
            </a:r>
            <a:r>
              <a:rPr lang="en-US" dirty="0">
                <a:solidFill>
                  <a:schemeClr val="accent4">
                    <a:lumMod val="75000"/>
                  </a:schemeClr>
                </a:solidFill>
              </a:rPr>
              <a:t> &amp; Loos judgment. However, it laid down the condition that the obligations must be precise, clear and unconditional and that they do not call for additional measures, either national or European.</a:t>
            </a: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207357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pPr algn="just"/>
            <a:r>
              <a:rPr lang="en-US" dirty="0">
                <a:solidFill>
                  <a:schemeClr val="accent4">
                    <a:lumMod val="75000"/>
                  </a:schemeClr>
                </a:solidFill>
              </a:rPr>
              <a:t>In the Becker judgment (Judgment of 19 January 1982), the Court of Justice rejected the direct effect where the countries have a margin of discretion, however minimal, regarding the implementation of the provision in question (Judgment of 12 December 1990, Kaefer &amp; </a:t>
            </a:r>
            <a:r>
              <a:rPr lang="en-US" dirty="0" err="1">
                <a:solidFill>
                  <a:schemeClr val="accent4">
                    <a:lumMod val="75000"/>
                  </a:schemeClr>
                </a:solidFill>
              </a:rPr>
              <a:t>Procacci</a:t>
            </a:r>
            <a:r>
              <a:rPr lang="en-US" dirty="0">
                <a:solidFill>
                  <a:schemeClr val="accent4">
                    <a:lumMod val="75000"/>
                  </a:schemeClr>
                </a:solidFill>
              </a:rPr>
              <a:t>).</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611272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r>
              <a:rPr lang="en-US" b="1" dirty="0">
                <a:solidFill>
                  <a:schemeClr val="accent4">
                    <a:lumMod val="75000"/>
                  </a:schemeClr>
                </a:solidFill>
              </a:rPr>
              <a:t>Direct effect and secondary legislation </a:t>
            </a:r>
          </a:p>
          <a:p>
            <a:pPr algn="just"/>
            <a:r>
              <a:rPr lang="en-US" dirty="0">
                <a:solidFill>
                  <a:schemeClr val="accent4">
                    <a:lumMod val="75000"/>
                  </a:schemeClr>
                </a:solidFill>
              </a:rPr>
              <a:t>The principle of direct effect also relates to acts from secondary legislation, that is those adopted by institutions on the basis of the founding Treaties. However, the application of direct effect </a:t>
            </a:r>
            <a:r>
              <a:rPr lang="en-US" b="1" dirty="0">
                <a:solidFill>
                  <a:schemeClr val="accent4">
                    <a:lumMod val="75000"/>
                  </a:schemeClr>
                </a:solidFill>
              </a:rPr>
              <a:t>depends on the type of act.</a:t>
            </a: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44262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pPr algn="just"/>
            <a:r>
              <a:rPr lang="en-US" b="1" dirty="0">
                <a:solidFill>
                  <a:schemeClr val="accent4">
                    <a:lumMod val="75000"/>
                  </a:schemeClr>
                </a:solidFill>
              </a:rPr>
              <a:t> Regulation: </a:t>
            </a:r>
            <a:r>
              <a:rPr lang="en-US" dirty="0">
                <a:solidFill>
                  <a:schemeClr val="accent4">
                    <a:lumMod val="75000"/>
                  </a:schemeClr>
                </a:solidFill>
              </a:rPr>
              <a:t>regulations always have direct effect. In effect, Article 288 of the Treaty on the Functioning of the EU specifies that regulations are directly applicable in EU countries. The Court of Justice clarifies in the judgement of </a:t>
            </a:r>
            <a:r>
              <a:rPr lang="en-US" dirty="0" err="1">
                <a:solidFill>
                  <a:schemeClr val="accent4">
                    <a:lumMod val="75000"/>
                  </a:schemeClr>
                </a:solidFill>
              </a:rPr>
              <a:t>Politi</a:t>
            </a:r>
            <a:r>
              <a:rPr lang="en-US" dirty="0">
                <a:solidFill>
                  <a:schemeClr val="accent4">
                    <a:lumMod val="75000"/>
                  </a:schemeClr>
                </a:solidFill>
              </a:rPr>
              <a:t> of 14 December 1971 that this is a complete direct effect;</a:t>
            </a:r>
          </a:p>
        </p:txBody>
      </p:sp>
    </p:spTree>
    <p:extLst>
      <p:ext uri="{BB962C8B-B14F-4D97-AF65-F5344CB8AC3E}">
        <p14:creationId xmlns:p14="http://schemas.microsoft.com/office/powerpoint/2010/main" val="54587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pPr algn="just"/>
            <a:r>
              <a:rPr lang="en-US" b="1" dirty="0">
                <a:solidFill>
                  <a:schemeClr val="accent4">
                    <a:lumMod val="75000"/>
                  </a:schemeClr>
                </a:solidFill>
              </a:rPr>
              <a:t>Directive:  </a:t>
            </a:r>
            <a:r>
              <a:rPr lang="en-US" dirty="0">
                <a:solidFill>
                  <a:schemeClr val="accent4">
                    <a:lumMod val="75000"/>
                  </a:schemeClr>
                </a:solidFill>
              </a:rPr>
              <a:t>is an act addressed to EU countries and must be transposed by them into their national laws. However, in certain cases the Court of Justice </a:t>
            </a:r>
            <a:r>
              <a:rPr lang="en-US" dirty="0" err="1">
                <a:solidFill>
                  <a:schemeClr val="accent4">
                    <a:lumMod val="75000"/>
                  </a:schemeClr>
                </a:solidFill>
              </a:rPr>
              <a:t>recognises</a:t>
            </a:r>
            <a:r>
              <a:rPr lang="en-US" dirty="0">
                <a:solidFill>
                  <a:schemeClr val="accent4">
                    <a:lumMod val="75000"/>
                  </a:schemeClr>
                </a:solidFill>
              </a:rPr>
              <a:t> the direct effect of directives in order to protect the rights of individuals. Therefore, the Court laid down in its case-law that a directive has direct effect when its provisions are unconditional and sufficiently clear and precise and when the EU country has not transposed the directive by the deadline (Judgement of 4 December 1974, Van </a:t>
            </a:r>
            <a:r>
              <a:rPr lang="en-US" dirty="0" err="1">
                <a:solidFill>
                  <a:schemeClr val="accent4">
                    <a:lumMod val="75000"/>
                  </a:schemeClr>
                </a:solidFill>
              </a:rPr>
              <a:t>Duyn</a:t>
            </a:r>
            <a:r>
              <a:rPr lang="en-US" dirty="0">
                <a:solidFill>
                  <a:schemeClr val="accent4">
                    <a:lumMod val="75000"/>
                  </a:schemeClr>
                </a:solidFill>
              </a:rPr>
              <a:t>). However, it can only have direct vertical effect; EU countries are obliged to implement directives but directives may not be cited by an EU country against an individual (Judgement of 5 April 1979, </a:t>
            </a:r>
            <a:r>
              <a:rPr lang="en-US" dirty="0" err="1">
                <a:solidFill>
                  <a:schemeClr val="accent4">
                    <a:lumMod val="75000"/>
                  </a:schemeClr>
                </a:solidFill>
              </a:rPr>
              <a:t>Ratti</a:t>
            </a:r>
            <a:r>
              <a:rPr lang="en-US" dirty="0">
                <a:solidFill>
                  <a:schemeClr val="accent4">
                    <a:lumMod val="75000"/>
                  </a:schemeClr>
                </a:solidFill>
              </a:rPr>
              <a:t>);</a:t>
            </a:r>
          </a:p>
        </p:txBody>
      </p:sp>
    </p:spTree>
    <p:extLst>
      <p:ext uri="{BB962C8B-B14F-4D97-AF65-F5344CB8AC3E}">
        <p14:creationId xmlns:p14="http://schemas.microsoft.com/office/powerpoint/2010/main" val="124594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pPr algn="just"/>
            <a:r>
              <a:rPr lang="en-US" b="1" dirty="0">
                <a:solidFill>
                  <a:schemeClr val="accent4">
                    <a:lumMod val="75000"/>
                  </a:schemeClr>
                </a:solidFill>
              </a:rPr>
              <a:t>Decision: </a:t>
            </a:r>
            <a:r>
              <a:rPr lang="en-US" dirty="0">
                <a:solidFill>
                  <a:schemeClr val="accent4">
                    <a:lumMod val="75000"/>
                  </a:schemeClr>
                </a:solidFill>
              </a:rPr>
              <a:t>decisions may have direct effect when they refer to an EU country as the addressee. The Court of Justice therefore </a:t>
            </a:r>
            <a:r>
              <a:rPr lang="en-US" dirty="0" err="1">
                <a:solidFill>
                  <a:schemeClr val="accent4">
                    <a:lumMod val="75000"/>
                  </a:schemeClr>
                </a:solidFill>
              </a:rPr>
              <a:t>recognises</a:t>
            </a:r>
            <a:r>
              <a:rPr lang="en-US" dirty="0">
                <a:solidFill>
                  <a:schemeClr val="accent4">
                    <a:lumMod val="75000"/>
                  </a:schemeClr>
                </a:solidFill>
              </a:rPr>
              <a:t> only a direct vertical effect (Judgement 10 November 1992, Hansa </a:t>
            </a:r>
            <a:r>
              <a:rPr lang="en-US" dirty="0" err="1">
                <a:solidFill>
                  <a:schemeClr val="accent4">
                    <a:lumMod val="75000"/>
                  </a:schemeClr>
                </a:solidFill>
              </a:rPr>
              <a:t>Fleisch</a:t>
            </a:r>
            <a:r>
              <a:rPr lang="en-US" dirty="0">
                <a:solidFill>
                  <a:schemeClr val="accent4">
                    <a:lumMod val="75000"/>
                  </a:schemeClr>
                </a:solidFill>
              </a:rPr>
              <a:t>);</a:t>
            </a:r>
          </a:p>
          <a:p>
            <a:pPr algn="just"/>
            <a:r>
              <a:rPr lang="en-US" b="1" dirty="0">
                <a:solidFill>
                  <a:schemeClr val="accent4">
                    <a:lumMod val="75000"/>
                  </a:schemeClr>
                </a:solidFill>
              </a:rPr>
              <a:t>International agreements: </a:t>
            </a:r>
            <a:r>
              <a:rPr lang="en-US" dirty="0">
                <a:solidFill>
                  <a:schemeClr val="accent4">
                    <a:lumMod val="75000"/>
                  </a:schemeClr>
                </a:solidFill>
              </a:rPr>
              <a:t>in the </a:t>
            </a:r>
            <a:r>
              <a:rPr lang="en-US" dirty="0" err="1">
                <a:solidFill>
                  <a:schemeClr val="accent4">
                    <a:lumMod val="75000"/>
                  </a:schemeClr>
                </a:solidFill>
              </a:rPr>
              <a:t>Demirel</a:t>
            </a:r>
            <a:r>
              <a:rPr lang="en-US" dirty="0">
                <a:solidFill>
                  <a:schemeClr val="accent4">
                    <a:lumMod val="75000"/>
                  </a:schemeClr>
                </a:solidFill>
              </a:rPr>
              <a:t> Judgement of 30 September 1987, the Court of Justice </a:t>
            </a:r>
            <a:r>
              <a:rPr lang="en-US" dirty="0" err="1">
                <a:solidFill>
                  <a:schemeClr val="accent4">
                    <a:lumMod val="75000"/>
                  </a:schemeClr>
                </a:solidFill>
              </a:rPr>
              <a:t>recognised</a:t>
            </a:r>
            <a:r>
              <a:rPr lang="en-US" dirty="0">
                <a:solidFill>
                  <a:schemeClr val="accent4">
                    <a:lumMod val="75000"/>
                  </a:schemeClr>
                </a:solidFill>
              </a:rPr>
              <a:t> the direct effect of certain agreements in accordance with the same criteria identified in the Judgement Van </a:t>
            </a:r>
            <a:r>
              <a:rPr lang="en-US" dirty="0" err="1">
                <a:solidFill>
                  <a:schemeClr val="accent4">
                    <a:lumMod val="75000"/>
                  </a:schemeClr>
                </a:solidFill>
              </a:rPr>
              <a:t>Gend</a:t>
            </a:r>
            <a:r>
              <a:rPr lang="en-US" dirty="0">
                <a:solidFill>
                  <a:schemeClr val="accent4">
                    <a:lumMod val="75000"/>
                  </a:schemeClr>
                </a:solidFill>
              </a:rPr>
              <a:t> </a:t>
            </a:r>
            <a:r>
              <a:rPr lang="en-US" dirty="0" err="1">
                <a:solidFill>
                  <a:schemeClr val="accent4">
                    <a:lumMod val="75000"/>
                  </a:schemeClr>
                </a:solidFill>
              </a:rPr>
              <a:t>en</a:t>
            </a:r>
            <a:r>
              <a:rPr lang="en-US" dirty="0">
                <a:solidFill>
                  <a:schemeClr val="accent4">
                    <a:lumMod val="75000"/>
                  </a:schemeClr>
                </a:solidFill>
              </a:rPr>
              <a:t> Loos;</a:t>
            </a:r>
            <a:endParaRPr lang="hu-HU" dirty="0">
              <a:solidFill>
                <a:schemeClr val="accent4">
                  <a:lumMod val="75000"/>
                </a:schemeClr>
              </a:solidFill>
            </a:endParaRPr>
          </a:p>
        </p:txBody>
      </p:sp>
    </p:spTree>
    <p:extLst>
      <p:ext uri="{BB962C8B-B14F-4D97-AF65-F5344CB8AC3E}">
        <p14:creationId xmlns:p14="http://schemas.microsoft.com/office/powerpoint/2010/main" val="862316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pPr algn="just"/>
            <a:r>
              <a:rPr lang="en-US" b="1" dirty="0">
                <a:solidFill>
                  <a:schemeClr val="accent4">
                    <a:lumMod val="75000"/>
                  </a:schemeClr>
                </a:solidFill>
              </a:rPr>
              <a:t>Opinions and Recommendations: </a:t>
            </a:r>
            <a:r>
              <a:rPr lang="en-US" dirty="0">
                <a:solidFill>
                  <a:schemeClr val="accent4">
                    <a:lumMod val="75000"/>
                  </a:schemeClr>
                </a:solidFill>
              </a:rPr>
              <a:t>opinions and recommendations do not have legal binding force. Consequently, they are not provided with direct effect.</a:t>
            </a:r>
            <a:endParaRPr lang="hu-HU" dirty="0">
              <a:solidFill>
                <a:schemeClr val="accent4">
                  <a:lumMod val="75000"/>
                </a:schemeClr>
              </a:solidFill>
            </a:endParaRPr>
          </a:p>
          <a:p>
            <a:endParaRPr lang="hu-HU" b="1" u="sng" dirty="0">
              <a:solidFill>
                <a:schemeClr val="accent4">
                  <a:lumMod val="75000"/>
                </a:schemeClr>
              </a:solidFill>
            </a:endParaRPr>
          </a:p>
        </p:txBody>
      </p:sp>
    </p:spTree>
    <p:extLst>
      <p:ext uri="{BB962C8B-B14F-4D97-AF65-F5344CB8AC3E}">
        <p14:creationId xmlns:p14="http://schemas.microsoft.com/office/powerpoint/2010/main" val="391716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a:solidFill>
                  <a:schemeClr val="accent4">
                    <a:lumMod val="75000"/>
                  </a:schemeClr>
                </a:solidFill>
              </a:rPr>
              <a:t>Legal System </a:t>
            </a:r>
            <a:r>
              <a:rPr lang="hu-HU" sz="2400" b="1" i="1" dirty="0">
                <a:solidFill>
                  <a:schemeClr val="accent4">
                    <a:lumMod val="75000"/>
                  </a:schemeClr>
                </a:solidFill>
              </a:rPr>
              <a:t>of </a:t>
            </a:r>
            <a:r>
              <a:rPr lang="hu-HU" sz="2400" b="1" i="1" dirty="0" err="1">
                <a:solidFill>
                  <a:schemeClr val="accent4">
                    <a:lumMod val="75000"/>
                  </a:schemeClr>
                </a:solidFill>
              </a:rPr>
              <a:t>the</a:t>
            </a:r>
            <a:r>
              <a:rPr lang="hu-HU" sz="2400" b="1" i="1" dirty="0">
                <a:solidFill>
                  <a:schemeClr val="accent4">
                    <a:lumMod val="75000"/>
                  </a:schemeClr>
                </a:solidFill>
              </a:rPr>
              <a:t> EU</a:t>
            </a: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633268" y="2762400"/>
            <a:ext cx="9144000" cy="3448619"/>
          </a:xfrm>
        </p:spPr>
        <p:txBody>
          <a:bodyPr>
            <a:normAutofit/>
          </a:bodyPr>
          <a:lstStyle/>
          <a:p>
            <a:r>
              <a:rPr lang="en-US" dirty="0">
                <a:solidFill>
                  <a:schemeClr val="accent4">
                    <a:lumMod val="75000"/>
                  </a:schemeClr>
                </a:solidFill>
              </a:rPr>
              <a:t>Which unwritten sources of INTERNATIONAL LAW do you remember?</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236513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0038" y="2183569"/>
            <a:ext cx="10357449" cy="2333167"/>
          </a:xfrm>
        </p:spPr>
        <p:txBody>
          <a:bodyPr>
            <a:normAutofit fontScale="85000" lnSpcReduction="20000"/>
          </a:bodyPr>
          <a:lstStyle/>
          <a:p>
            <a:r>
              <a:rPr lang="en-US" sz="3300" b="1" dirty="0">
                <a:solidFill>
                  <a:schemeClr val="accent4">
                    <a:lumMod val="75000"/>
                  </a:schemeClr>
                </a:solidFill>
              </a:rPr>
              <a:t>Fundamental Principles of EU Law</a:t>
            </a:r>
          </a:p>
          <a:p>
            <a:r>
              <a:rPr lang="en-US" b="1" dirty="0">
                <a:solidFill>
                  <a:schemeClr val="accent4">
                    <a:lumMod val="75000"/>
                  </a:schemeClr>
                </a:solidFill>
              </a:rPr>
              <a:t>Precedence of European law</a:t>
            </a:r>
          </a:p>
          <a:p>
            <a:pPr marL="342900" indent="-342900" algn="just">
              <a:buFontTx/>
              <a:buChar char="-"/>
            </a:pPr>
            <a:r>
              <a:rPr lang="en-US" dirty="0">
                <a:solidFill>
                  <a:schemeClr val="accent4">
                    <a:lumMod val="75000"/>
                  </a:schemeClr>
                </a:solidFill>
              </a:rPr>
              <a:t>According to the precedence principle, European law is </a:t>
            </a:r>
            <a:r>
              <a:rPr lang="en-US" b="1" dirty="0">
                <a:solidFill>
                  <a:schemeClr val="accent4">
                    <a:lumMod val="75000"/>
                  </a:schemeClr>
                </a:solidFill>
              </a:rPr>
              <a:t>superior</a:t>
            </a:r>
            <a:r>
              <a:rPr lang="en-US" dirty="0">
                <a:solidFill>
                  <a:schemeClr val="accent4">
                    <a:lumMod val="75000"/>
                  </a:schemeClr>
                </a:solidFill>
              </a:rPr>
              <a:t> to the national laws of Member States. The precedence principle applies to all European acts with a binding force. Therefore, Member States may not apply a national rule which contradicts to European law.</a:t>
            </a:r>
          </a:p>
          <a:p>
            <a:pPr marL="342900" indent="-342900" algn="just">
              <a:buFontTx/>
              <a:buChar char="-"/>
            </a:pPr>
            <a:r>
              <a:rPr lang="en-US" dirty="0">
                <a:solidFill>
                  <a:schemeClr val="accent4">
                    <a:lumMod val="75000"/>
                  </a:schemeClr>
                </a:solidFill>
              </a:rPr>
              <a:t>The precedence principle guarantees the superiority of European law over national laws. It is a fundamental principle of European law. As with the direct effect principle, it is not inscribed in the Treaties, but has been enshrined by the Court of Justice of the European Union (</a:t>
            </a:r>
            <a:r>
              <a:rPr lang="en-US" dirty="0" err="1">
                <a:solidFill>
                  <a:schemeClr val="accent4">
                    <a:lumMod val="75000"/>
                  </a:schemeClr>
                </a:solidFill>
              </a:rPr>
              <a:t>CJEU</a:t>
            </a:r>
            <a:r>
              <a:rPr lang="en-US" dirty="0">
                <a:solidFill>
                  <a:schemeClr val="accent4">
                    <a:lumMod val="75000"/>
                  </a:schemeClr>
                </a:solidFill>
              </a:rPr>
              <a:t>).</a:t>
            </a:r>
          </a:p>
          <a:p>
            <a:pPr marL="342900" indent="-342900" algn="just">
              <a:buFontTx/>
              <a:buChar char="-"/>
            </a:pPr>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94576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2333167"/>
          </a:xfrm>
        </p:spPr>
        <p:txBody>
          <a:bodyPr>
            <a:normAutofit lnSpcReduction="10000"/>
          </a:bodyPr>
          <a:lstStyle/>
          <a:p>
            <a:pPr algn="just"/>
            <a:r>
              <a:rPr lang="en-US" dirty="0">
                <a:solidFill>
                  <a:schemeClr val="accent4">
                    <a:lumMod val="75000"/>
                  </a:schemeClr>
                </a:solidFill>
              </a:rPr>
              <a:t>The </a:t>
            </a:r>
            <a:r>
              <a:rPr lang="en-US" dirty="0" err="1">
                <a:solidFill>
                  <a:schemeClr val="accent4">
                    <a:lumMod val="75000"/>
                  </a:schemeClr>
                </a:solidFill>
              </a:rPr>
              <a:t>CJEU</a:t>
            </a:r>
            <a:r>
              <a:rPr lang="en-US" dirty="0">
                <a:solidFill>
                  <a:schemeClr val="accent4">
                    <a:lumMod val="75000"/>
                  </a:schemeClr>
                </a:solidFill>
              </a:rPr>
              <a:t> enshrined the precedence principle in the Costa versus Enel case of 15 July 1964. In this case, the Court declared that the laws issued by European institutions are to be integrated into the legal systems of Member States, who are obliged to comply with them. European law therefore has precedence over national laws. Therefore, if a national rule is contrary to a European provision, Member States’ authorities must apply the European provision. National law is neither rescinded nor repealed, but its binding force is suspended.</a:t>
            </a:r>
          </a:p>
        </p:txBody>
      </p:sp>
    </p:spTree>
    <p:extLst>
      <p:ext uri="{BB962C8B-B14F-4D97-AF65-F5344CB8AC3E}">
        <p14:creationId xmlns:p14="http://schemas.microsoft.com/office/powerpoint/2010/main" val="163681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pPr algn="just"/>
            <a:r>
              <a:rPr lang="en-US" dirty="0">
                <a:solidFill>
                  <a:schemeClr val="accent4">
                    <a:lumMod val="75000"/>
                  </a:schemeClr>
                </a:solidFill>
              </a:rPr>
              <a:t>The Court later clarified that the precedence of European law is to be applied to all national acts, whether they were adopted before or after the European act in question.</a:t>
            </a:r>
          </a:p>
          <a:p>
            <a:pPr algn="just"/>
            <a:r>
              <a:rPr lang="en-US" dirty="0">
                <a:solidFill>
                  <a:schemeClr val="accent4">
                    <a:lumMod val="75000"/>
                  </a:schemeClr>
                </a:solidFill>
              </a:rPr>
              <a:t>With European law becoming superior to national law, the principle of precedence therefore ensures that citizens are uniformly protected by a European law assured across all EU territories.</a:t>
            </a:r>
          </a:p>
        </p:txBody>
      </p:sp>
    </p:spTree>
    <p:extLst>
      <p:ext uri="{BB962C8B-B14F-4D97-AF65-F5344CB8AC3E}">
        <p14:creationId xmlns:p14="http://schemas.microsoft.com/office/powerpoint/2010/main" val="3303924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Scope of the principle </a:t>
            </a:r>
          </a:p>
          <a:p>
            <a:pPr algn="just"/>
            <a:r>
              <a:rPr lang="en-US" dirty="0">
                <a:solidFill>
                  <a:schemeClr val="accent4">
                    <a:lumMod val="75000"/>
                  </a:schemeClr>
                </a:solidFill>
              </a:rPr>
              <a:t>The precedence of European law over national laws is absolute. Therefore, it applies to all European acts with a binding force, whether emanating from primary or secondary legislation.</a:t>
            </a:r>
          </a:p>
          <a:p>
            <a:pPr algn="just"/>
            <a:r>
              <a:rPr lang="en-US" dirty="0">
                <a:solidFill>
                  <a:schemeClr val="accent4">
                    <a:lumMod val="75000"/>
                  </a:schemeClr>
                </a:solidFill>
              </a:rPr>
              <a:t>In addition, all national acts are subject to this principle, irrespective of their nature: acts, regulations, decisions, ordinances, circulars, </a:t>
            </a:r>
            <a:r>
              <a:rPr lang="en-US" dirty="0" err="1">
                <a:solidFill>
                  <a:schemeClr val="accent4">
                    <a:lumMod val="75000"/>
                  </a:schemeClr>
                </a:solidFill>
              </a:rPr>
              <a:t>etc</a:t>
            </a:r>
            <a:r>
              <a:rPr lang="en-US" dirty="0">
                <a:solidFill>
                  <a:schemeClr val="accent4">
                    <a:lumMod val="75000"/>
                  </a:schemeClr>
                </a:solidFill>
              </a:rPr>
              <a:t>), irrespective of whether they are issued by the executive or legislative powers of a Member State. The judiciary is also subject to the precedence principle. Member State case-law should also respect EU case-law.</a:t>
            </a:r>
          </a:p>
        </p:txBody>
      </p:sp>
    </p:spTree>
    <p:extLst>
      <p:ext uri="{BB962C8B-B14F-4D97-AF65-F5344CB8AC3E}">
        <p14:creationId xmlns:p14="http://schemas.microsoft.com/office/powerpoint/2010/main" val="2827047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a:bodyPr>
          <a:lstStyle/>
          <a:p>
            <a:pPr algn="just"/>
            <a:r>
              <a:rPr lang="en-US" dirty="0">
                <a:solidFill>
                  <a:schemeClr val="accent4">
                    <a:lumMod val="75000"/>
                  </a:schemeClr>
                </a:solidFill>
              </a:rPr>
              <a:t>The Court of Justice has ruled that national constitutions should also be subject to the precedence principle. It is therefore a matter for national judges not to apply the provisions of a constitution which contradict European law.</a:t>
            </a:r>
          </a:p>
          <a:p>
            <a:pPr algn="just"/>
            <a:endParaRPr lang="en-US" dirty="0">
              <a:solidFill>
                <a:schemeClr val="accent4">
                  <a:lumMod val="75000"/>
                </a:schemeClr>
              </a:solidFill>
            </a:endParaRPr>
          </a:p>
          <a:p>
            <a:r>
              <a:rPr lang="en-US" b="1" dirty="0">
                <a:solidFill>
                  <a:schemeClr val="accent4">
                    <a:lumMod val="75000"/>
                  </a:schemeClr>
                </a:solidFill>
              </a:rPr>
              <a:t>Example case: German Army, German Constitution, European Law…</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78575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a:bodyPr>
          <a:lstStyle/>
          <a:p>
            <a:r>
              <a:rPr lang="en-US" b="1" dirty="0">
                <a:solidFill>
                  <a:schemeClr val="accent4">
                    <a:lumMod val="75000"/>
                  </a:schemeClr>
                </a:solidFill>
              </a:rPr>
              <a:t>Responsibility for ensuring compliance with the principle </a:t>
            </a:r>
          </a:p>
          <a:p>
            <a:pPr algn="just"/>
            <a:r>
              <a:rPr lang="en-US" dirty="0">
                <a:solidFill>
                  <a:schemeClr val="accent4">
                    <a:lumMod val="75000"/>
                  </a:schemeClr>
                </a:solidFill>
              </a:rPr>
              <a:t>As for the direct effect principle, the Court of Justice is responsible for ensuring the precedence principle is adhered to. Its rulings impose penalties on Member States who infringe it, on the basis of the various remedies provided for by the founding Treaties, notably proceedings for failure to fulfil an obligation.</a:t>
            </a:r>
          </a:p>
          <a:p>
            <a:pPr algn="just"/>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51117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1708920" cy="4276755"/>
          </a:xfrm>
        </p:spPr>
        <p:txBody>
          <a:bodyPr>
            <a:normAutofit/>
          </a:bodyPr>
          <a:lstStyle/>
          <a:p>
            <a:r>
              <a:rPr lang="en-US" b="1" dirty="0">
                <a:solidFill>
                  <a:schemeClr val="accent4">
                    <a:lumMod val="75000"/>
                  </a:schemeClr>
                </a:solidFill>
              </a:rPr>
              <a:t>Responsibility for ensuring compliance with the principle </a:t>
            </a:r>
          </a:p>
          <a:p>
            <a:pPr algn="just"/>
            <a:endParaRPr lang="en-US" dirty="0">
              <a:solidFill>
                <a:schemeClr val="accent4">
                  <a:lumMod val="75000"/>
                </a:schemeClr>
              </a:solidFill>
            </a:endParaRPr>
          </a:p>
          <a:p>
            <a:pPr algn="just"/>
            <a:r>
              <a:rPr lang="en-US" dirty="0">
                <a:solidFill>
                  <a:schemeClr val="accent4">
                    <a:lumMod val="75000"/>
                  </a:schemeClr>
                </a:solidFill>
              </a:rPr>
              <a:t>It is </a:t>
            </a:r>
            <a:r>
              <a:rPr lang="en-US" b="1" dirty="0">
                <a:solidFill>
                  <a:schemeClr val="accent4">
                    <a:lumMod val="75000"/>
                  </a:schemeClr>
                </a:solidFill>
              </a:rPr>
              <a:t>also the task of national judges </a:t>
            </a:r>
            <a:r>
              <a:rPr lang="en-US" dirty="0">
                <a:solidFill>
                  <a:schemeClr val="accent4">
                    <a:lumMod val="75000"/>
                  </a:schemeClr>
                </a:solidFill>
              </a:rPr>
              <a:t>to ensure the precedence principle is adhered to. Should there be any doubt regarding the implementation of this principle, judges may make use of the reference for a preliminary ruling procedure. In its judgment of 19 June 1990 (Factortame), the Court of Justice indicated that national courts, as part of a preliminary ruling on the validity of a national law, must immediately suspend the application of this law until such time as the Court of Justice gives its recommended solution and the national court gives its ruling on the substance of the issue.</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99035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TotalTime>
  <Words>1684</Words>
  <Application>Microsoft Office PowerPoint</Application>
  <PresentationFormat>Szélesvásznú</PresentationFormat>
  <Paragraphs>85</Paragraphs>
  <Slides>20</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20</vt:i4>
      </vt:variant>
    </vt:vector>
  </HeadingPairs>
  <TitlesOfParts>
    <vt:vector size="24" baseType="lpstr">
      <vt:lpstr>Arial</vt:lpstr>
      <vt:lpstr>Calibri</vt:lpstr>
      <vt:lpstr>Calibri Light</vt:lpstr>
      <vt:lpstr>Office Theme</vt:lpstr>
      <vt:lpstr>NATIONAL UNIVERSITY OF PUBLIC SERVICE</vt:lpstr>
      <vt:lpstr>Miklós Szirbik, Legal System of the EU</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PUBLIC SERVICE</dc:title>
  <dc:creator>Szirbik Miklos</dc:creator>
  <cp:lastModifiedBy>Tanterem</cp:lastModifiedBy>
  <cp:revision>61</cp:revision>
  <dcterms:created xsi:type="dcterms:W3CDTF">2019-02-07T17:10:18Z</dcterms:created>
  <dcterms:modified xsi:type="dcterms:W3CDTF">2019-11-11T10:56:44Z</dcterms:modified>
</cp:coreProperties>
</file>